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35.png" ContentType="image/png"/>
  <Override PartName="/ppt/media/image13.png" ContentType="image/png"/>
  <Override PartName="/ppt/media/image8.png" ContentType="image/png"/>
  <Override PartName="/ppt/media/image2.png" ContentType="image/png"/>
  <Override PartName="/ppt/media/image51.png" ContentType="image/png"/>
  <Override PartName="/ppt/media/image48.png" ContentType="image/png"/>
  <Override PartName="/ppt/media/image26.png" ContentType="image/png"/>
  <Override PartName="/ppt/media/image7.jpeg" ContentType="image/jpeg"/>
  <Override PartName="/ppt/media/image3.png" ContentType="image/png"/>
  <Override PartName="/ppt/media/image30.png" ContentType="image/png"/>
  <Override PartName="/ppt/media/image52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2.png" ContentType="image/png"/>
  <Override PartName="/ppt/media/image34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41.png" ContentType="image/png"/>
  <Override PartName="/ppt/media/image5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4623120" y="936000"/>
            <a:ext cx="4514040" cy="4200840"/>
          </a:xfrm>
          <a:prstGeom prst="rect">
            <a:avLst/>
          </a:prstGeom>
          <a:ln w="0">
            <a:noFill/>
          </a:ln>
        </p:spPr>
      </p:pic>
      <p:pic>
        <p:nvPicPr>
          <p:cNvPr id="1" name="bg object 17" descr=""/>
          <p:cNvPicPr/>
          <p:nvPr/>
        </p:nvPicPr>
        <p:blipFill>
          <a:blip r:embed="rId3"/>
          <a:stretch/>
        </p:blipFill>
        <p:spPr>
          <a:xfrm>
            <a:off x="8057160" y="4644360"/>
            <a:ext cx="777240" cy="273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 object 16" descr=""/>
          <p:cNvPicPr/>
          <p:nvPr/>
        </p:nvPicPr>
        <p:blipFill>
          <a:blip r:embed="rId2"/>
          <a:stretch/>
        </p:blipFill>
        <p:spPr>
          <a:xfrm>
            <a:off x="4623120" y="936000"/>
            <a:ext cx="4514040" cy="4200840"/>
          </a:xfrm>
          <a:prstGeom prst="rect">
            <a:avLst/>
          </a:prstGeom>
          <a:ln w="0">
            <a:noFill/>
          </a:ln>
        </p:spPr>
      </p:pic>
      <p:pic>
        <p:nvPicPr>
          <p:cNvPr id="41" name="bg object 17" descr=""/>
          <p:cNvPicPr/>
          <p:nvPr/>
        </p:nvPicPr>
        <p:blipFill>
          <a:blip r:embed="rId3"/>
          <a:stretch/>
        </p:blipFill>
        <p:spPr>
          <a:xfrm>
            <a:off x="8057160" y="4644360"/>
            <a:ext cx="777240" cy="2739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patrickalphac.medium.com/why-we-web3-bd21a5570019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inky_swear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coinbureau.com/analysis/who-is-nick-szabo/" TargetMode="Externa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blog.chain.link/smartcon-2022-recap/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www.linkedin.com/pulse/evolution-web-how-web3-changing-internet-we-know-ryan-kirkley/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hain.link/education/smart-contracts" TargetMode="Externa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www.educative.io/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edwin.liavaa@proton.me" TargetMode="External"/><Relationship Id="rId2" Type="http://schemas.openxmlformats.org/officeDocument/2006/relationships/hyperlink" Target="https://twitter.com/EdwinLiavaa" TargetMode="External"/><Relationship Id="rId3" Type="http://schemas.openxmlformats.org/officeDocument/2006/relationships/hyperlink" Target="https://www.linkedin.com/in/edwin-liavaa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hashstudioz.com/blog/what-should-a-startup-choose-between-blockchain-and-a-traditional-database/" TargetMode="External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www.researchgate.net/publication/2605250_A_distributed_value-oriented_XML_Store" TargetMode="External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chain.link/education-hub/blockchain" TargetMode="External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medium.com/the-crypto-block/8-concepts-that-will-help-you-understand-blockchain-technology-c51b0941bf19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demoblockchain.org/hash" TargetMode="External"/><Relationship Id="rId2" Type="http://schemas.openxmlformats.org/officeDocument/2006/relationships/image" Target="../media/image29.png"/><Relationship Id="rId3" Type="http://schemas.openxmlformats.org/officeDocument/2006/relationships/hyperlink" Target="https://metamask.io/" TargetMode="External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www.cascade.app/blog/top-down-vs-bottom-up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business.yougov.com/content/41850-two-thirds-uae-adults-are-interested-cryptocurrenc" TargetMode="External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u.ae/en/about-the-uae/digital-uae/digital-technology/blockchain-in-the-uae-government" TargetMode="Externa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openai.com/blog/chatgpt" TargetMode="External"/><Relationship Id="rId2" Type="http://schemas.openxmlformats.org/officeDocument/2006/relationships/hyperlink" Target="https://www.bing.com/search" TargetMode="External"/><Relationship Id="rId3" Type="http://schemas.openxmlformats.org/officeDocument/2006/relationships/hyperlink" Target="https://chat.freedomgpt.com/" TargetMode="External"/><Relationship Id="rId4" Type="http://schemas.openxmlformats.org/officeDocument/2006/relationships/hyperlink" Target="https://bard.google.com/" TargetMode="External"/><Relationship Id="rId5" Type="http://schemas.openxmlformats.org/officeDocument/2006/relationships/hyperlink" Target="https://claude.ai/" TargetMode="External"/><Relationship Id="rId6" Type="http://schemas.openxmlformats.org/officeDocument/2006/relationships/hyperlink" Target="https://www.opera.com/features/aria" TargetMode="External"/><Relationship Id="rId7" Type="http://schemas.openxmlformats.org/officeDocument/2006/relationships/hyperlink" Target="https://metamask.io/" TargetMode="External"/><Relationship Id="rId8" Type="http://schemas.openxmlformats.org/officeDocument/2006/relationships/hyperlink" Target="https://sepoliafaucet.com/" TargetMode="External"/><Relationship Id="rId9" Type="http://schemas.openxmlformats.org/officeDocument/2006/relationships/hyperlink" Target="https://www.infura.io/faucet/sepolia" TargetMode="External"/><Relationship Id="rId10" Type="http://schemas.openxmlformats.org/officeDocument/2006/relationships/hyperlink" Target="https://faucets.chain.link/" TargetMode="External"/><Relationship Id="rId11" Type="http://schemas.openxmlformats.org/officeDocument/2006/relationships/hyperlink" Target="https://chain.link/education" TargetMode="External"/><Relationship Id="rId12" Type="http://schemas.openxmlformats.org/officeDocument/2006/relationships/hyperlink" Target="https://courses.consensys.net/" TargetMode="External"/><Relationship Id="rId13" Type="http://schemas.openxmlformats.org/officeDocument/2006/relationships/hyperlink" Target="https://university.alchemy.com/" TargetMode="External"/><Relationship Id="rId14" Type="http://schemas.openxmlformats.org/officeDocument/2006/relationships/hyperlink" Target="https://www.web3.university/" TargetMode="External"/><Relationship Id="rId15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hyperlink" Target="https://blogs.dcvelocity.com/big_data/2014/08/the-journey-understanding-the-path-of-adoption.html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hyperlink" Target="https://rns.id/" TargetMode="External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www.traseable.com/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devpost.com/software/blockchain-chainlink-satellite-broadband-supply-chain" TargetMode="External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s://phemex.com/" TargetMode="External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s://www.blockchain-council.org/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hyperlink" Target="https://www.slideshare.net/" TargetMode="External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www.researchgate.net/figure/Overview-of-the-Blockchain-Decision-Path_fig5_333545589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learn.metamask.io/overview" TargetMode="External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chain.link/education-hub/blockchain" TargetMode="External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link.springer.com/article/10.1007/s11036-020-01649-6/figures/1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520000" y="2016000"/>
            <a:ext cx="590112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429560" indent="0" algn="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2400" spc="-1" strike="noStrike">
                <a:solidFill>
                  <a:srgbClr val="375bd1"/>
                </a:solidFill>
                <a:latin typeface="Calibri"/>
              </a:rPr>
              <a:t>Blockchain Introductory Workshop – Powered by AI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 flipH="1" rot="10850400">
            <a:off x="1199880" y="1238760"/>
            <a:ext cx="1433880" cy="711000"/>
          </a:xfrm>
          <a:custGeom>
            <a:avLst/>
            <a:gdLst>
              <a:gd name="textAreaLeft" fmla="*/ 1800 w 1433880"/>
              <a:gd name="textAreaRight" fmla="*/ 1439280 w 1433880"/>
              <a:gd name="textAreaTop" fmla="*/ 0 h 711000"/>
              <a:gd name="textAreaBottom" fmla="*/ 711720 h 71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" name=""/>
          <p:cNvSpPr/>
          <p:nvPr/>
        </p:nvSpPr>
        <p:spPr>
          <a:xfrm flipV="1" rot="10816800">
            <a:off x="2646360" y="3425040"/>
            <a:ext cx="1433880" cy="712080"/>
          </a:xfrm>
          <a:custGeom>
            <a:avLst/>
            <a:gdLst>
              <a:gd name="textAreaLeft" fmla="*/ 0 w 1433880"/>
              <a:gd name="textAreaRight" fmla="*/ 1437480 w 1433880"/>
              <a:gd name="textAreaTop" fmla="*/ 720 h 712080"/>
              <a:gd name="textAreaBottom" fmla="*/ 714600 h 712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"/>
          <p:cNvSpPr/>
          <p:nvPr/>
        </p:nvSpPr>
        <p:spPr>
          <a:xfrm flipH="1" flipV="1" rot="10782000">
            <a:off x="1196640" y="3428640"/>
            <a:ext cx="1433880" cy="713880"/>
          </a:xfrm>
          <a:custGeom>
            <a:avLst/>
            <a:gdLst>
              <a:gd name="textAreaLeft" fmla="*/ 1800 w 1433880"/>
              <a:gd name="textAreaRight" fmla="*/ 1439280 w 1433880"/>
              <a:gd name="textAreaTop" fmla="*/ 1800 h 713880"/>
              <a:gd name="textAreaBottom" fmla="*/ 719280 h 71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4" name="Google Shape;79;p18" descr=""/>
          <p:cNvPicPr/>
          <p:nvPr/>
        </p:nvPicPr>
        <p:blipFill>
          <a:blip r:embed="rId1"/>
          <a:srcRect l="0" t="4244" r="0" b="4252"/>
          <a:stretch/>
        </p:blipFill>
        <p:spPr>
          <a:xfrm>
            <a:off x="582120" y="900000"/>
            <a:ext cx="3553920" cy="3251520"/>
          </a:xfrm>
          <a:prstGeom prst="rect">
            <a:avLst/>
          </a:prstGeom>
          <a:ln w="0">
            <a:noFill/>
          </a:ln>
          <a:effectLst>
            <a:outerShdw algn="bl" dir="2758544" dist="104638" rotWithShape="0">
              <a:srgbClr val="1a2b6b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0560" y="21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What is the purpose of Blockchain?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872000" y="4297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  </a:t>
            </a:r>
            <a:r>
              <a:rPr b="0" lang="en-AU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https://patrickalphac.medium.com/why-we-web3-bd21a5570019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434240" y="720000"/>
            <a:ext cx="6304680" cy="35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0560" y="21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What is the purpose of Blockchain?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176000" y="4153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https://en.wikipedia.org/wiki/Pinky_swear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4943880" y="972000"/>
            <a:ext cx="3995640" cy="299556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91;p 12"/>
          <p:cNvSpPr/>
          <p:nvPr/>
        </p:nvSpPr>
        <p:spPr>
          <a:xfrm>
            <a:off x="216000" y="612000"/>
            <a:ext cx="46767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“</a:t>
            </a: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Unbreakable Promises”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 technology allows us to create agreements and promises that are effectively unbreakable, similar to the childhood ritual of the pinky swear.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Just as the pinky swear signified an unbreakable vow between friends, blockchain provides the tools to make trusted, permanent agreements.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 gives us the capability to establish commitments that do not require absolute trust between parties.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In a sense, we now have the technology to make pinky swears - symbolic unbreakable promises - actually binding and permanent.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 enables “</a:t>
            </a: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trust-minimized agreements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” that were not feasible before.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50560" y="21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What is the purpose of Blockchain?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5190840" y="4405320"/>
            <a:ext cx="3985920" cy="2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https://www.coinbureau.com/analysis/who-is-nick-szabo/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91;p 4"/>
          <p:cNvSpPr/>
          <p:nvPr/>
        </p:nvSpPr>
        <p:spPr>
          <a:xfrm>
            <a:off x="0" y="612000"/>
            <a:ext cx="5396760" cy="40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solidFill>
                  <a:srgbClr val="1a2b6b"/>
                </a:solidFill>
                <a:latin typeface="Montserrat"/>
                <a:ea typeface="Montserrat"/>
              </a:rPr>
              <a:t>“</a:t>
            </a:r>
            <a:r>
              <a:rPr b="0" lang="en" sz="1800" spc="-1" strike="noStrike">
                <a:solidFill>
                  <a:srgbClr val="1a2b6b"/>
                </a:solidFill>
                <a:latin typeface="Montserrat"/>
                <a:ea typeface="Montserrat"/>
              </a:rPr>
              <a:t>Trust. Minimized. Agreements”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Nick Szabo: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The man, the myth the legend.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His paper on Bit Gold and his conception of smart contracts. Bit Gold is seen as the precursor to bitcoin, which </a:t>
            </a: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Satoshi Nakamoto (pseudonym)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would go on to refine in </a:t>
            </a: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his/her/they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bitcoin whitepaper.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Smart contracts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, Szabo first wrote about back in 1996, enable the execution of cryptocurrency transactions and underpin the viability of the entire field.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His philosophy as a whole – is the concept of ‘</a:t>
            </a:r>
            <a:r>
              <a:rPr b="1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trust-minimisation.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’ This posits the theory that, as a species which is optimised to best function in groups of no more than 150 individuals, we need to develop ways in which the need to trust strangers is kept to a minimum.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Quite simply, there wouldn’t be crypto without Nick Szabo’s work.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6279840" y="795960"/>
            <a:ext cx="1957680" cy="179460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5500080" y="2744280"/>
            <a:ext cx="3540600" cy="161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2700000" y="4674600"/>
            <a:ext cx="377784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 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https://blog.chain.link/smartcon-2022-recap/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91;p 8"/>
          <p:cNvSpPr/>
          <p:nvPr/>
        </p:nvSpPr>
        <p:spPr>
          <a:xfrm>
            <a:off x="0" y="612000"/>
            <a:ext cx="4677840" cy="40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solidFill>
                  <a:srgbClr val="1a2b6b"/>
                </a:solidFill>
                <a:latin typeface="Montserrat"/>
                <a:ea typeface="Montserrat"/>
              </a:rPr>
              <a:t>“</a:t>
            </a:r>
            <a:r>
              <a:rPr b="0" lang="en" sz="1800" spc="-1" strike="noStrike">
                <a:solidFill>
                  <a:srgbClr val="1a2b6b"/>
                </a:solidFill>
                <a:latin typeface="Montserrat"/>
                <a:ea typeface="Montserrat"/>
              </a:rPr>
              <a:t>Cryptographic Truth”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Sergey Nazarov:</a:t>
            </a: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 co-founder of Chainlink, a leading decentralized oracle network.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His thesis: Cryptographic truth will reshape societal agreements.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 technology creates a tamper-proof ledger. 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Cryptographic truth can revolutionize trust and enforcement of agreements.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Benefits: Increased security, efficiency, transparency and accessibility.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Applicable to various domains: finance, supply chains, voting systems, legal contracts.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The 4 pillars of good goverance.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Sergey Nazarov and former Google CEO Eric Schmidt discussing the future of </a:t>
            </a:r>
            <a:r>
              <a:rPr b="1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Web3</a:t>
            </a:r>
            <a:r>
              <a:rPr b="0" lang="en" sz="1050" spc="-1" strike="noStrike">
                <a:solidFill>
                  <a:srgbClr val="1a2b6b"/>
                </a:solidFill>
                <a:latin typeface="Montserrat"/>
                <a:ea typeface="Montserrat"/>
              </a:rPr>
              <a:t>.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/>
          <p:nvPr/>
        </p:nvSpPr>
        <p:spPr>
          <a:xfrm>
            <a:off x="250920" y="211320"/>
            <a:ext cx="60462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What is the purpose of Blockchain?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664160" y="930600"/>
            <a:ext cx="4351680" cy="32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720000" y="77760"/>
            <a:ext cx="7571880" cy="442116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88000" y="4464000"/>
            <a:ext cx="84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5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https://www.linkedin.com/pulse/evolution-web-how-web3-changing-internet-we-know-ryan-kirkley/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0560" y="21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What is a Smart Contract?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1260000" y="4513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Source:   </a:t>
            </a:r>
            <a:r>
              <a:rPr b="0" lang="en-AU" sz="13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https://chain.link/education/smart-contracts</a:t>
            </a: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91;p 5"/>
          <p:cNvSpPr/>
          <p:nvPr/>
        </p:nvSpPr>
        <p:spPr>
          <a:xfrm>
            <a:off x="360000" y="1948320"/>
            <a:ext cx="5576760" cy="21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A smart contract is an agreement that is deployed to a decentralized blockchain, and unlike traditional agreements, once a smart contract is deployed, it: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Cannot be altered (is immutable)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Automatically executes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Everyone can see the terms of agreement 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223200" y="720000"/>
            <a:ext cx="7693560" cy="122508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86;p19" descr=""/>
          <p:cNvPicPr/>
          <p:nvPr/>
        </p:nvPicPr>
        <p:blipFill>
          <a:blip r:embed="rId3"/>
          <a:stretch/>
        </p:blipFill>
        <p:spPr>
          <a:xfrm>
            <a:off x="6162480" y="1324440"/>
            <a:ext cx="2114280" cy="335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4960" y="75600"/>
            <a:ext cx="7654320" cy="470844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1260000" y="4729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3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https://www.educative.io/</a:t>
            </a: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rcRect l="1170" t="0" r="0" b="3838"/>
          <a:stretch/>
        </p:blipFill>
        <p:spPr>
          <a:xfrm>
            <a:off x="1080000" y="396000"/>
            <a:ext cx="7144200" cy="41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86560" y="210960"/>
            <a:ext cx="852948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2800" spc="-1" strike="noStrike">
                <a:solidFill>
                  <a:srgbClr val="08248f"/>
                </a:solidFill>
                <a:latin typeface="Calibri"/>
              </a:rPr>
              <a:t>Cryptographic Truth is Strictly Better than “Just Trust Us”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Google Shape;91;p20"/>
          <p:cNvSpPr/>
          <p:nvPr/>
        </p:nvSpPr>
        <p:spPr>
          <a:xfrm>
            <a:off x="180000" y="900000"/>
            <a:ext cx="43365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ffffff"/>
                </a:solidFill>
                <a:uFillTx/>
                <a:latin typeface="Montserrat"/>
                <a:ea typeface="Montserrat"/>
              </a:rPr>
              <a:t>“</a:t>
            </a:r>
            <a:r>
              <a:rPr b="1" lang="en" sz="1800" spc="-1" strike="noStrike" u="sng">
                <a:solidFill>
                  <a:srgbClr val="1a2b6b"/>
                </a:solidFill>
                <a:uFillTx/>
                <a:latin typeface="Montserrat"/>
                <a:ea typeface="Montserrat"/>
              </a:rPr>
              <a:t>”</a:t>
            </a:r>
            <a:r>
              <a:rPr b="1" lang="en" sz="1800" spc="-1" strike="noStrike" u="sng">
                <a:solidFill>
                  <a:srgbClr val="1a2b6b"/>
                </a:solidFill>
                <a:uFillTx/>
                <a:latin typeface="Montserrat"/>
                <a:ea typeface="Montserrat"/>
              </a:rPr>
              <a:t>Just Trust Us” Paper Promises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Control is completely given away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Counterparty risk is high and opaque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Transparency is purposefully removed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93;p20"/>
          <p:cNvSpPr/>
          <p:nvPr/>
        </p:nvSpPr>
        <p:spPr>
          <a:xfrm>
            <a:off x="4520160" y="900000"/>
            <a:ext cx="436104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1a2b6b"/>
                </a:solidFill>
                <a:uFillTx/>
                <a:latin typeface="Montserrat"/>
                <a:ea typeface="Montserrat"/>
              </a:rPr>
              <a:t>Cryptographic Truth Guarantees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Control is in the user’s hands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Counterparty risk is low and transparent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1a2b6b"/>
                </a:solidFill>
                <a:latin typeface="Montserrat"/>
                <a:ea typeface="Montserrat"/>
              </a:rPr>
              <a:t>Transparency is unavoidably built-in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622240" y="-6840"/>
            <a:ext cx="393696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32080" y="1637280"/>
            <a:ext cx="62730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86956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2400" spc="-1" strike="noStrike">
                <a:solidFill>
                  <a:srgbClr val="375bd1"/>
                </a:solidFill>
                <a:latin typeface="Calibri"/>
              </a:rPr>
              <a:t>Edwin Liava’a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object 3"/>
          <p:cNvSpPr/>
          <p:nvPr/>
        </p:nvSpPr>
        <p:spPr>
          <a:xfrm>
            <a:off x="4299840" y="2196720"/>
            <a:ext cx="4154400" cy="12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AU" sz="1200" spc="83" strike="noStrike">
                <a:solidFill>
                  <a:srgbClr val="0000ff"/>
                </a:solidFill>
                <a:latin typeface="Calibri"/>
                <a:ea typeface="DejaVu Sans"/>
              </a:rPr>
              <a:t>Chainlink Developer Expert 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marL="375120">
              <a:lnSpc>
                <a:spcPct val="198000"/>
              </a:lnSpc>
              <a:spcBef>
                <a:spcPts val="190"/>
              </a:spcBef>
            </a:pPr>
            <a:r>
              <a:rPr b="0" lang="en-AU" sz="1100" spc="83" strike="noStrike" u="sng">
                <a:solidFill>
                  <a:srgbClr val="0000ff"/>
                </a:solidFill>
                <a:uFill>
                  <a:solidFill>
                    <a:srgbClr val="375bd1"/>
                  </a:solidFill>
                </a:uFill>
                <a:latin typeface="Calibri"/>
                <a:ea typeface="DejaVu Sans"/>
                <a:hlinkClick r:id="rId1"/>
              </a:rPr>
              <a:t>edwin.liavaa@proton.me</a:t>
            </a:r>
            <a:r>
              <a:rPr b="0" lang="en-AU" sz="1100" spc="83" strike="noStrike" u="sng">
                <a:solidFill>
                  <a:srgbClr val="0000ff"/>
                </a:solidFill>
                <a:uFill>
                  <a:solidFill>
                    <a:srgbClr val="375bd1"/>
                  </a:solidFill>
                </a:uFill>
                <a:latin typeface="Calibri"/>
                <a:ea typeface="DejaVu Sans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marL="375120">
              <a:lnSpc>
                <a:spcPct val="198000"/>
              </a:lnSpc>
              <a:spcBef>
                <a:spcPts val="190"/>
              </a:spcBef>
            </a:pPr>
            <a:r>
              <a:rPr b="0" lang="en-AU" sz="1100" spc="83" strike="noStrike" u="sng">
                <a:solidFill>
                  <a:srgbClr val="0000ff"/>
                </a:solidFill>
                <a:uFill>
                  <a:solidFill>
                    <a:srgbClr val="375bd1"/>
                  </a:solidFill>
                </a:uFill>
                <a:latin typeface="Calibri"/>
                <a:ea typeface="DejaVu Sans"/>
                <a:hlinkClick r:id="rId2"/>
              </a:rPr>
              <a:t>@EdwinLiavaa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marL="375120">
              <a:lnSpc>
                <a:spcPct val="100000"/>
              </a:lnSpc>
              <a:spcBef>
                <a:spcPts val="26"/>
              </a:spcBef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marL="375120">
              <a:lnSpc>
                <a:spcPct val="100000"/>
              </a:lnSpc>
            </a:pPr>
            <a:r>
              <a:rPr b="0" lang="en-AU" sz="1100" spc="60" strike="noStrike" u="sng">
                <a:solidFill>
                  <a:srgbClr val="0000ff"/>
                </a:solidFill>
                <a:uFill>
                  <a:solidFill>
                    <a:srgbClr val="375bd1"/>
                  </a:solidFill>
                </a:uFill>
                <a:latin typeface="Calibri"/>
                <a:ea typeface="DejaVu Sans"/>
                <a:hlinkClick r:id="rId3"/>
              </a:rPr>
              <a:t>Edwin.Liavaa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object 4" descr=""/>
          <p:cNvPicPr/>
          <p:nvPr/>
        </p:nvPicPr>
        <p:blipFill>
          <a:blip r:embed="rId4"/>
          <a:stretch/>
        </p:blipFill>
        <p:spPr>
          <a:xfrm>
            <a:off x="4365000" y="2954160"/>
            <a:ext cx="151920" cy="122040"/>
          </a:xfrm>
          <a:prstGeom prst="rect">
            <a:avLst/>
          </a:prstGeom>
          <a:ln w="0">
            <a:noFill/>
          </a:ln>
        </p:spPr>
      </p:pic>
      <p:pic>
        <p:nvPicPr>
          <p:cNvPr id="88" name="object 5" descr=""/>
          <p:cNvPicPr/>
          <p:nvPr/>
        </p:nvPicPr>
        <p:blipFill>
          <a:blip r:embed="rId5"/>
          <a:stretch/>
        </p:blipFill>
        <p:spPr>
          <a:xfrm>
            <a:off x="4364640" y="2621520"/>
            <a:ext cx="151920" cy="118440"/>
          </a:xfrm>
          <a:prstGeom prst="rect">
            <a:avLst/>
          </a:prstGeom>
          <a:ln w="0">
            <a:noFill/>
          </a:ln>
        </p:spPr>
      </p:pic>
      <p:pic>
        <p:nvPicPr>
          <p:cNvPr id="89" name="object 22" descr=""/>
          <p:cNvPicPr/>
          <p:nvPr/>
        </p:nvPicPr>
        <p:blipFill>
          <a:blip r:embed="rId6"/>
          <a:stretch/>
        </p:blipFill>
        <p:spPr>
          <a:xfrm>
            <a:off x="4365000" y="3290400"/>
            <a:ext cx="151200" cy="151200"/>
          </a:xfrm>
          <a:prstGeom prst="rect">
            <a:avLst/>
          </a:prstGeom>
          <a:ln w="0">
            <a:noFill/>
          </a:ln>
        </p:spPr>
      </p:pic>
      <p:sp>
        <p:nvSpPr>
          <p:cNvPr id="90" name=""/>
          <p:cNvSpPr/>
          <p:nvPr/>
        </p:nvSpPr>
        <p:spPr>
          <a:xfrm rot="10753200">
            <a:off x="2349000" y="1042920"/>
            <a:ext cx="1729800" cy="907920"/>
          </a:xfrm>
          <a:custGeom>
            <a:avLst/>
            <a:gdLst>
              <a:gd name="textAreaLeft" fmla="*/ 0 w 1729800"/>
              <a:gd name="textAreaRight" fmla="*/ 1733400 w 1729800"/>
              <a:gd name="textAreaTop" fmla="*/ 0 h 907920"/>
              <a:gd name="textAreaBottom" fmla="*/ 911520 h 907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"/>
          <p:cNvSpPr/>
          <p:nvPr/>
        </p:nvSpPr>
        <p:spPr>
          <a:xfrm flipH="1" rot="10850400">
            <a:off x="1205280" y="1071000"/>
            <a:ext cx="1665720" cy="883080"/>
          </a:xfrm>
          <a:custGeom>
            <a:avLst/>
            <a:gdLst>
              <a:gd name="textAreaLeft" fmla="*/ 1800 w 1665720"/>
              <a:gd name="textAreaRight" fmla="*/ 1671120 w 1665720"/>
              <a:gd name="textAreaTop" fmla="*/ 0 h 883080"/>
              <a:gd name="textAreaBottom" fmla="*/ 886680 h 88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 flipV="1" rot="10816800">
            <a:off x="2646360" y="3425040"/>
            <a:ext cx="1433880" cy="712080"/>
          </a:xfrm>
          <a:custGeom>
            <a:avLst/>
            <a:gdLst>
              <a:gd name="textAreaLeft" fmla="*/ 0 w 1433880"/>
              <a:gd name="textAreaRight" fmla="*/ 1437480 w 1433880"/>
              <a:gd name="textAreaTop" fmla="*/ 720 h 712080"/>
              <a:gd name="textAreaBottom" fmla="*/ 714600 h 712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" name=""/>
          <p:cNvSpPr/>
          <p:nvPr/>
        </p:nvSpPr>
        <p:spPr>
          <a:xfrm flipH="1" flipV="1" rot="10782000">
            <a:off x="1196640" y="3428640"/>
            <a:ext cx="1433880" cy="713880"/>
          </a:xfrm>
          <a:custGeom>
            <a:avLst/>
            <a:gdLst>
              <a:gd name="textAreaLeft" fmla="*/ 1800 w 1433880"/>
              <a:gd name="textAreaRight" fmla="*/ 1439280 w 1433880"/>
              <a:gd name="textAreaTop" fmla="*/ 1800 h 713880"/>
              <a:gd name="textAreaBottom" fmla="*/ 719280 h 71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Google Shape;68;p17"/>
          <p:cNvSpPr/>
          <p:nvPr/>
        </p:nvSpPr>
        <p:spPr>
          <a:xfrm rot="5400000">
            <a:off x="1105560" y="1417320"/>
            <a:ext cx="2875680" cy="256068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220000" y="576000"/>
            <a:ext cx="3740760" cy="374076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9"/>
          <p:cNvSpPr/>
          <p:nvPr/>
        </p:nvSpPr>
        <p:spPr>
          <a:xfrm>
            <a:off x="286560" y="210960"/>
            <a:ext cx="63716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How does Blockchain work?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91;p 6"/>
          <p:cNvSpPr/>
          <p:nvPr/>
        </p:nvSpPr>
        <p:spPr>
          <a:xfrm>
            <a:off x="180000" y="864000"/>
            <a:ext cx="50367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The 4 Generals Problem and Byzantine Fault Tolerance are two concepts related to distributed systems and consensus algorithms.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So, let’s ask AI?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 </a:t>
            </a: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Hello AI, can you explain the relativity of the 4 generals problem and Byzantine Fault Tolerance to how Blockchain works? Step by Step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 </a:t>
            </a: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Thank you AI, can you give me a breakdown of how blockchain works? Step by step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900000" y="180000"/>
            <a:ext cx="7018200" cy="44679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60000" y="4644000"/>
            <a:ext cx="84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5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https://hashstudioz.com/blog/what-should-a-startup-choose-between-blockchain-and-a-traditional-database/</a:t>
            </a:r>
            <a:endParaRPr b="0" lang="en-AU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/>
          <p:nvPr/>
        </p:nvSpPr>
        <p:spPr>
          <a:xfrm>
            <a:off x="1152720" y="757080"/>
            <a:ext cx="6913080" cy="36648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.t57, 56t6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50560" y="3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How does Blockchain work?</a:t>
            </a:r>
            <a:br>
              <a:rPr sz="3200"/>
            </a:br>
            <a:r>
              <a:rPr b="1" lang="en-AU" sz="2600" spc="-1" strike="noStrike">
                <a:solidFill>
                  <a:srgbClr val="08248f"/>
                </a:solidFill>
                <a:latin typeface="Calibri"/>
              </a:rPr>
              <a:t>Peer-to-Peer (P2P) 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1080000" y="4801320"/>
            <a:ext cx="68382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https://www.researchgate.net/publication/2605250_A_distributed_value-oriented_XML_Store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512000" y="384120"/>
            <a:ext cx="6116760" cy="475668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50560" y="30960"/>
            <a:ext cx="604620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How does Blockchain work?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1836000" y="4801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Source:    </a:t>
            </a:r>
            <a:r>
              <a:rPr b="0" lang="en-AU" sz="13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https://chain.link/education-hub/blockchain</a:t>
            </a:r>
            <a:r>
              <a:rPr b="0" lang="en-A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0520" y="12240"/>
            <a:ext cx="9140400" cy="513972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360000" y="4824000"/>
            <a:ext cx="84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https://medium.com/the-crypto-block/8-concepts-that-will-help-you-understand-blockchain-technology-c51b0941bf19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"/>
          <p:cNvSpPr/>
          <p:nvPr/>
        </p:nvSpPr>
        <p:spPr>
          <a:xfrm flipV="1" rot="10816800">
            <a:off x="2646360" y="3425040"/>
            <a:ext cx="1433880" cy="712080"/>
          </a:xfrm>
          <a:custGeom>
            <a:avLst/>
            <a:gdLst>
              <a:gd name="textAreaLeft" fmla="*/ 0 w 1433880"/>
              <a:gd name="textAreaRight" fmla="*/ 1437480 w 1433880"/>
              <a:gd name="textAreaTop" fmla="*/ 720 h 712080"/>
              <a:gd name="textAreaBottom" fmla="*/ 714600 h 712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"/>
          <p:cNvSpPr/>
          <p:nvPr/>
        </p:nvSpPr>
        <p:spPr>
          <a:xfrm flipH="1" flipV="1" rot="10782000">
            <a:off x="1196640" y="3428640"/>
            <a:ext cx="1433880" cy="713880"/>
          </a:xfrm>
          <a:custGeom>
            <a:avLst/>
            <a:gdLst>
              <a:gd name="textAreaLeft" fmla="*/ 1800 w 1433880"/>
              <a:gd name="textAreaRight" fmla="*/ 1439280 w 1433880"/>
              <a:gd name="textAreaTop" fmla="*/ 1800 h 713880"/>
              <a:gd name="textAreaBottom" fmla="*/ 719280 h 71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PlaceHolder 17"/>
          <p:cNvSpPr/>
          <p:nvPr/>
        </p:nvSpPr>
        <p:spPr>
          <a:xfrm>
            <a:off x="648000" y="180000"/>
            <a:ext cx="29502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Practical Session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91;p 7"/>
          <p:cNvSpPr/>
          <p:nvPr/>
        </p:nvSpPr>
        <p:spPr>
          <a:xfrm>
            <a:off x="180000" y="864000"/>
            <a:ext cx="4138200" cy="9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 Demo - </a:t>
            </a:r>
            <a:r>
              <a:rPr b="0" lang="en" sz="11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"/>
              </a:rPr>
              <a:t>https://demoblockchain.org/hash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648000" y="1206720"/>
            <a:ext cx="3310200" cy="3687480"/>
          </a:xfrm>
          <a:prstGeom prst="rect">
            <a:avLst/>
          </a:prstGeom>
          <a:ln w="0">
            <a:noFill/>
          </a:ln>
        </p:spPr>
      </p:pic>
      <p:sp>
        <p:nvSpPr>
          <p:cNvPr id="157" name="Google Shape;91;p 9"/>
          <p:cNvSpPr/>
          <p:nvPr/>
        </p:nvSpPr>
        <p:spPr>
          <a:xfrm>
            <a:off x="5256000" y="864000"/>
            <a:ext cx="3130200" cy="9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MetaMask - </a:t>
            </a:r>
            <a:r>
              <a:rPr b="0" lang="en" sz="11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3"/>
              </a:rPr>
              <a:t>https://metamask.io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4"/>
          <a:srcRect l="11443" t="0" r="8382" b="0"/>
          <a:stretch/>
        </p:blipFill>
        <p:spPr>
          <a:xfrm>
            <a:off x="4860000" y="1440000"/>
            <a:ext cx="3777840" cy="30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622240" y="-6840"/>
            <a:ext cx="393696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220000" y="576000"/>
            <a:ext cx="3740760" cy="3740760"/>
          </a:xfrm>
          <a:prstGeom prst="rect">
            <a:avLst/>
          </a:prstGeom>
          <a:ln w="0">
            <a:noFill/>
          </a:ln>
        </p:spPr>
      </p:pic>
      <p:sp>
        <p:nvSpPr>
          <p:cNvPr id="161" name="PlaceHolder 8"/>
          <p:cNvSpPr/>
          <p:nvPr/>
        </p:nvSpPr>
        <p:spPr>
          <a:xfrm>
            <a:off x="286560" y="210960"/>
            <a:ext cx="63716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Applications of Blockchain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91;p 10"/>
          <p:cNvSpPr/>
          <p:nvPr/>
        </p:nvSpPr>
        <p:spPr>
          <a:xfrm>
            <a:off x="180000" y="864000"/>
            <a:ext cx="50367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What is Adoption?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So, let’s ask AI?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 </a:t>
            </a:r>
            <a:r>
              <a:rPr b="0" lang="en" sz="1500" spc="-1" strike="noStrike">
                <a:solidFill>
                  <a:srgbClr val="1a2b6b"/>
                </a:solidFill>
                <a:latin typeface="Montserrat"/>
                <a:ea typeface="Montserrat"/>
              </a:rPr>
              <a:t>Hello AI, can you explain the meaning of “Adoption” in an organisation? Step by Step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858560" y="900000"/>
            <a:ext cx="3960000" cy="365544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5"/>
          <p:cNvSpPr/>
          <p:nvPr/>
        </p:nvSpPr>
        <p:spPr>
          <a:xfrm>
            <a:off x="286560" y="210960"/>
            <a:ext cx="63716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Applications of Blockchain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91;p 11"/>
          <p:cNvSpPr/>
          <p:nvPr/>
        </p:nvSpPr>
        <p:spPr>
          <a:xfrm>
            <a:off x="180000" y="864000"/>
            <a:ext cx="52185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What is Adoption?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Accepting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Emracing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Starting to use something (Ultimate Decision)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4860000" y="4471920"/>
            <a:ext cx="39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https://www.cascade.app/blog/top-down-vs-bottom-up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1"/>
          <p:cNvSpPr/>
          <p:nvPr/>
        </p:nvSpPr>
        <p:spPr>
          <a:xfrm>
            <a:off x="286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Meaning of Adoption in an Organisation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126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Awareness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852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Risk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648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29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888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Embracing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651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to Use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492000" y="105192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Organisational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528000" y="419184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1836000" y="223200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" name=""/>
          <p:cNvSpPr/>
          <p:nvPr/>
        </p:nvSpPr>
        <p:spPr>
          <a:xfrm>
            <a:off x="4428360" y="223236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"/>
          <p:cNvSpPr/>
          <p:nvPr/>
        </p:nvSpPr>
        <p:spPr>
          <a:xfrm>
            <a:off x="7056720" y="223272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742840" y="785880"/>
            <a:ext cx="3711600" cy="414000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286560" y="210960"/>
            <a:ext cx="8529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n-AU" sz="2800" spc="-1" strike="noStrike">
                <a:solidFill>
                  <a:srgbClr val="08248f"/>
                </a:solidFill>
                <a:latin typeface="Calibri"/>
                <a:ea typeface="DejaVu Sans"/>
              </a:rPr>
              <a:t>Schedule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2"/>
          <p:cNvSpPr/>
          <p:nvPr/>
        </p:nvSpPr>
        <p:spPr>
          <a:xfrm>
            <a:off x="1114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Meaning of Adoption in an Organisation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1260000" y="1437840"/>
            <a:ext cx="1438560" cy="538560"/>
          </a:xfrm>
          <a:prstGeom prst="rect">
            <a:avLst/>
          </a:prstGeom>
          <a:solidFill>
            <a:srgbClr val="ff0000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Awareness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852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Risk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648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129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3888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Embracing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651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to Use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3492000" y="105192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Organisational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528000" y="419184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1836000" y="223200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"/>
          <p:cNvSpPr/>
          <p:nvPr/>
        </p:nvSpPr>
        <p:spPr>
          <a:xfrm>
            <a:off x="4428360" y="223236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>
            <a:off x="7056720" y="223272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69560" y="1440000"/>
            <a:ext cx="8829000" cy="21225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620000" y="3715920"/>
            <a:ext cx="59385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https://business.yougov.com/content/41850-two-thirds-uae-adults-are-interested-cryptocurrenc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404000" y="0"/>
            <a:ext cx="6514560" cy="487368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3960000" y="3715920"/>
            <a:ext cx="51465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YouGov.com Global Survey 2022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1620000" y="3679920"/>
            <a:ext cx="59385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https://u.ae/en/about-the-uae/digital-uae/digital-technology/blockchain-in-the-uae-government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0" y="1620000"/>
            <a:ext cx="9142560" cy="202716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3382560" y="96480"/>
            <a:ext cx="2379600" cy="152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40000" y="180000"/>
            <a:ext cx="7918560" cy="441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40000" y="231480"/>
            <a:ext cx="8457480" cy="37270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549360" y="4048920"/>
            <a:ext cx="840600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The innovation triple helix depicting the processes of regulatory driven innovation. Modified from Zhou and Etzkowitz (2021)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3"/>
          <p:cNvSpPr/>
          <p:nvPr/>
        </p:nvSpPr>
        <p:spPr>
          <a:xfrm>
            <a:off x="1114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Meaning of Adoption in an Organisation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126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Awareness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3852000" y="1437840"/>
            <a:ext cx="1438560" cy="538560"/>
          </a:xfrm>
          <a:prstGeom prst="rect">
            <a:avLst/>
          </a:prstGeom>
          <a:solidFill>
            <a:srgbClr val="ff0000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Risk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648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29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3888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Embracing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651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to Use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3492000" y="105192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Organisational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3528000" y="419184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1836000" y="223200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1" name=""/>
          <p:cNvSpPr/>
          <p:nvPr/>
        </p:nvSpPr>
        <p:spPr>
          <a:xfrm>
            <a:off x="4428360" y="223236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"/>
          <p:cNvSpPr/>
          <p:nvPr/>
        </p:nvSpPr>
        <p:spPr>
          <a:xfrm>
            <a:off x="7056720" y="223272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865080" y="504000"/>
            <a:ext cx="7107120" cy="449856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748440" y="289080"/>
            <a:ext cx="7720200" cy="25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AU" sz="2000" spc="-1" strike="noStrike">
                <a:solidFill>
                  <a:srgbClr val="08248f"/>
                </a:solidFill>
                <a:latin typeface="Calibri"/>
                <a:ea typeface="DejaVu Sans"/>
              </a:rPr>
              <a:t>The TARA framework is a tool that can be used to assess and manage risk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512000" y="828000"/>
            <a:ext cx="6244920" cy="385056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4"/>
          <p:cNvSpPr/>
          <p:nvPr/>
        </p:nvSpPr>
        <p:spPr>
          <a:xfrm>
            <a:off x="286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Volatility is the enemy of any business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620000" y="697320"/>
            <a:ext cx="5758560" cy="434124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0"/>
          <p:cNvSpPr/>
          <p:nvPr/>
        </p:nvSpPr>
        <p:spPr>
          <a:xfrm>
            <a:off x="286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Volatility is the enemy of any business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2"/>
          <p:cNvSpPr/>
          <p:nvPr/>
        </p:nvSpPr>
        <p:spPr>
          <a:xfrm>
            <a:off x="612000" y="66960"/>
            <a:ext cx="719604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n-AU" sz="2800" spc="-1" strike="noStrike">
                <a:solidFill>
                  <a:srgbClr val="08248f"/>
                </a:solidFill>
                <a:latin typeface="Calibri"/>
                <a:ea typeface="DejaVu Sans"/>
              </a:rPr>
              <a:t>AI – Assistants, Blockchain Tools and Resources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91;p 1"/>
          <p:cNvSpPr/>
          <p:nvPr/>
        </p:nvSpPr>
        <p:spPr>
          <a:xfrm>
            <a:off x="900000" y="468720"/>
            <a:ext cx="73767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ChatGPT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"/>
              </a:rPr>
              <a:t>https://openai.com/blog/chatgpt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 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Bing Chat 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2"/>
              </a:rPr>
              <a:t>https://www.bing.com/search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FreedomGPT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3"/>
              </a:rPr>
              <a:t>https://chat.freedomgpt.com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Google Bart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4"/>
              </a:rPr>
              <a:t>https://bard.google.com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Anthropic's Claude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5"/>
              </a:rPr>
              <a:t>https://claude.ai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Opera Aria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6"/>
              </a:rPr>
              <a:t>https://www.opera.com/features/aria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Metamask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7"/>
              </a:rPr>
              <a:t>https://metamask.io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1a2b6b"/>
                </a:solidFill>
                <a:latin typeface="Montserrat"/>
                <a:ea typeface="Montserrat"/>
              </a:rPr>
              <a:t>Alchemy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Sepolia Faucet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8"/>
              </a:rPr>
              <a:t>https://sepoliafaucet.com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Infura Sepolia Faucet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9"/>
              </a:rPr>
              <a:t>https://www.infura.io/faucet/sepolia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Chainlink Faucets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0"/>
              </a:rPr>
              <a:t>https://faucets.chain.link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Chainlink Education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1"/>
              </a:rPr>
              <a:t>https://chain.link/education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Consensys Academy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2"/>
              </a:rPr>
              <a:t>https://courses.consensys.net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Alchemy University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3"/>
              </a:rPr>
              <a:t>https://university.alchemy.com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Web3 University </a:t>
            </a:r>
            <a:r>
              <a:rPr b="0" lang="en" sz="13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4"/>
              </a:rPr>
              <a:t>https://www.web3.university</a:t>
            </a: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4125600" y="540000"/>
            <a:ext cx="4512960" cy="270324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5"/>
          <p:cNvSpPr/>
          <p:nvPr/>
        </p:nvSpPr>
        <p:spPr>
          <a:xfrm>
            <a:off x="286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Avoid High Risky Projects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Google Shape;91;p 13"/>
          <p:cNvSpPr/>
          <p:nvPr/>
        </p:nvSpPr>
        <p:spPr>
          <a:xfrm>
            <a:off x="180000" y="864000"/>
            <a:ext cx="521856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Organisations will adopt Blockchain Projects that are: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Low Risk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Closer to the Core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752400" y="2502000"/>
            <a:ext cx="3206880" cy="21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6"/>
          <p:cNvSpPr/>
          <p:nvPr/>
        </p:nvSpPr>
        <p:spPr>
          <a:xfrm>
            <a:off x="286560" y="210960"/>
            <a:ext cx="727200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Meaning of Adoption in an Organisation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1260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Awareness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3852000" y="1437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Risk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6480000" y="1437840"/>
            <a:ext cx="1438560" cy="538560"/>
          </a:xfrm>
          <a:prstGeom prst="rect">
            <a:avLst/>
          </a:prstGeom>
          <a:solidFill>
            <a:srgbClr val="ff0000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129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3888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Embracing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6516000" y="3561840"/>
            <a:ext cx="14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to Use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492000" y="105192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Organisational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3528000" y="4191840"/>
            <a:ext cx="215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Level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1836000" y="223200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"/>
          <p:cNvSpPr/>
          <p:nvPr/>
        </p:nvSpPr>
        <p:spPr>
          <a:xfrm>
            <a:off x="4428360" y="223236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"/>
          <p:cNvSpPr/>
          <p:nvPr/>
        </p:nvSpPr>
        <p:spPr>
          <a:xfrm>
            <a:off x="7056720" y="2232720"/>
            <a:ext cx="358560" cy="107856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0">
            <a:solidFill>
              <a:srgbClr val="25406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06360" y="186120"/>
            <a:ext cx="8152200" cy="48348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1728000" y="4831920"/>
            <a:ext cx="557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https://blogs.dcvelocity.com/big_data/2014/08/the-journey-understanding-the-path-of-adoption.html</a:t>
            </a:r>
            <a:endParaRPr b="0" lang="en-AU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8"/>
          <p:cNvSpPr/>
          <p:nvPr/>
        </p:nvSpPr>
        <p:spPr>
          <a:xfrm>
            <a:off x="286560" y="210960"/>
            <a:ext cx="817236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Applications of Blockchain in the Pacific Islands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500840" y="730440"/>
            <a:ext cx="6202080" cy="38408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908000" y="4615920"/>
            <a:ext cx="557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https://rns.id</a:t>
            </a:r>
            <a:endParaRPr b="0" lang="en-AU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20"/>
          <p:cNvSpPr/>
          <p:nvPr/>
        </p:nvSpPr>
        <p:spPr>
          <a:xfrm>
            <a:off x="286560" y="210960"/>
            <a:ext cx="817236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Applications of Blockchain in the Pacific Islands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1908000" y="4615920"/>
            <a:ext cx="557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https://www.traseable.com</a:t>
            </a: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720000" y="763200"/>
            <a:ext cx="7708680" cy="382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21"/>
          <p:cNvSpPr/>
          <p:nvPr/>
        </p:nvSpPr>
        <p:spPr>
          <a:xfrm>
            <a:off x="286560" y="210960"/>
            <a:ext cx="817236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Applications of Blockchain in the Pacific Islands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1908000" y="4435920"/>
            <a:ext cx="5576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https://devpost.com/software/blockchain-chainlink-satellite-broadband-supply-chain</a:t>
            </a:r>
            <a:r>
              <a:rPr b="0" lang="en-AU" sz="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727200" y="851400"/>
            <a:ext cx="7762320" cy="34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183680" y="480960"/>
            <a:ext cx="6627960" cy="441864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22"/>
          <p:cNvSpPr/>
          <p:nvPr/>
        </p:nvSpPr>
        <p:spPr>
          <a:xfrm>
            <a:off x="194400" y="41400"/>
            <a:ext cx="817236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Conclusion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075680" y="480960"/>
            <a:ext cx="6627960" cy="44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900000" y="82440"/>
            <a:ext cx="7356240" cy="459720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3708000" y="4697640"/>
            <a:ext cx="1691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9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https://phemex.com</a:t>
            </a: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080" y="1038600"/>
            <a:ext cx="9142200" cy="302184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2808000" y="4121640"/>
            <a:ext cx="3418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Source: Blockchain Council </a:t>
            </a:r>
            <a:r>
              <a:rPr b="0" lang="en-AU" sz="9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https://www.blockchain-council.org</a:t>
            </a: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A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256000" y="576000"/>
            <a:ext cx="3740760" cy="374076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4"/>
          <p:cNvSpPr/>
          <p:nvPr/>
        </p:nvSpPr>
        <p:spPr>
          <a:xfrm>
            <a:off x="250560" y="210960"/>
            <a:ext cx="298836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Introduction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91;p 2"/>
          <p:cNvSpPr/>
          <p:nvPr/>
        </p:nvSpPr>
        <p:spPr>
          <a:xfrm>
            <a:off x="216000" y="864000"/>
            <a:ext cx="5397480" cy="37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Blockchain, as a distributed ledger technology (DLT), has an interesting history that spans several decades.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So, let’s ask AI?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 </a:t>
            </a:r>
            <a:r>
              <a:rPr b="0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Hello AI, what is a Distributed Ledger Technology (DLT)? Step by Step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 </a:t>
            </a:r>
            <a:r>
              <a:rPr b="0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Thank you AI, can you explain the history of the evolution of Blockchain as a Distributed Ledger Technology (DLT)? Step by Step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Prompt&gt;</a:t>
            </a:r>
            <a:r>
              <a:rPr b="0" lang="en" sz="1400" spc="-1" strike="noStrike">
                <a:solidFill>
                  <a:srgbClr val="1a2b6b"/>
                </a:solidFill>
                <a:latin typeface="Montserrat"/>
                <a:ea typeface="Montserrat"/>
              </a:rPr>
              <a:t> Thank you AI, can you give me a definition of Blockchain?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40000" y="291240"/>
            <a:ext cx="7739640" cy="435492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3312000" y="4553640"/>
            <a:ext cx="2339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Source:  </a:t>
            </a:r>
            <a:r>
              <a:rPr b="0" lang="en-AU" sz="9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https://www.slideshare.net</a:t>
            </a: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360000" y="43560"/>
            <a:ext cx="7580160" cy="4815000"/>
          </a:xfrm>
          <a:prstGeom prst="rect">
            <a:avLst/>
          </a:prstGeom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1737360" y="4841280"/>
            <a:ext cx="5569200" cy="2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9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https://www.researchgate.net/figure/Overview-of-the-Blockchain-Decision-Path_fig5_333545589</a:t>
            </a:r>
            <a:r>
              <a:rPr b="0" lang="en-AU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 flipV="1" rot="10816800">
            <a:off x="2646360" y="3425040"/>
            <a:ext cx="1433880" cy="712080"/>
          </a:xfrm>
          <a:custGeom>
            <a:avLst/>
            <a:gdLst>
              <a:gd name="textAreaLeft" fmla="*/ 0 w 1433880"/>
              <a:gd name="textAreaRight" fmla="*/ 1437480 w 1433880"/>
              <a:gd name="textAreaTop" fmla="*/ 720 h 712080"/>
              <a:gd name="textAreaBottom" fmla="*/ 714600 h 712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8" name=""/>
          <p:cNvSpPr/>
          <p:nvPr/>
        </p:nvSpPr>
        <p:spPr>
          <a:xfrm flipH="1" flipV="1" rot="10782000">
            <a:off x="1196640" y="3428640"/>
            <a:ext cx="1433880" cy="713880"/>
          </a:xfrm>
          <a:custGeom>
            <a:avLst/>
            <a:gdLst>
              <a:gd name="textAreaLeft" fmla="*/ 1800 w 1433880"/>
              <a:gd name="textAreaRight" fmla="*/ 1439280 w 1433880"/>
              <a:gd name="textAreaTop" fmla="*/ 1800 h 713880"/>
              <a:gd name="textAreaBottom" fmla="*/ 719280 h 71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9" name="PlaceHolder 19"/>
          <p:cNvSpPr/>
          <p:nvPr/>
        </p:nvSpPr>
        <p:spPr>
          <a:xfrm>
            <a:off x="504000" y="180000"/>
            <a:ext cx="83516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Homework Practical Session – Web3 101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Google Shape;91;p 14"/>
          <p:cNvSpPr/>
          <p:nvPr/>
        </p:nvSpPr>
        <p:spPr>
          <a:xfrm>
            <a:off x="180000" y="864000"/>
            <a:ext cx="6479640" cy="9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 u="sng">
                <a:solidFill>
                  <a:srgbClr val="0000ff"/>
                </a:solidFill>
                <a:uFillTx/>
                <a:latin typeface="Montserrat"/>
                <a:ea typeface="Montserrat"/>
                <a:hlinkClick r:id="rId1"/>
              </a:rPr>
              <a:t>https://learn.metamask.io/overview</a:t>
            </a:r>
            <a:r>
              <a:rPr b="0" lang="en" sz="1100" spc="-1" strike="noStrike">
                <a:solidFill>
                  <a:srgbClr val="1a2b6b"/>
                </a:solidFill>
                <a:latin typeface="Montserrat"/>
                <a:ea typeface="Montserrat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624600" y="1215360"/>
            <a:ext cx="7835400" cy="328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 flipH="1" rot="10850400">
            <a:off x="1199880" y="1238760"/>
            <a:ext cx="1433880" cy="711000"/>
          </a:xfrm>
          <a:custGeom>
            <a:avLst/>
            <a:gdLst>
              <a:gd name="textAreaLeft" fmla="*/ 1800 w 1433880"/>
              <a:gd name="textAreaRight" fmla="*/ 1439280 w 1433880"/>
              <a:gd name="textAreaTop" fmla="*/ 0 h 711000"/>
              <a:gd name="textAreaBottom" fmla="*/ 711720 h 71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"/>
          <p:cNvSpPr/>
          <p:nvPr/>
        </p:nvSpPr>
        <p:spPr>
          <a:xfrm flipV="1" rot="10816800">
            <a:off x="2646360" y="3425040"/>
            <a:ext cx="1433880" cy="712080"/>
          </a:xfrm>
          <a:custGeom>
            <a:avLst/>
            <a:gdLst>
              <a:gd name="textAreaLeft" fmla="*/ 0 w 1433880"/>
              <a:gd name="textAreaRight" fmla="*/ 1437480 w 1433880"/>
              <a:gd name="textAreaTop" fmla="*/ 720 h 712080"/>
              <a:gd name="textAreaBottom" fmla="*/ 714600 h 712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4" name=""/>
          <p:cNvSpPr/>
          <p:nvPr/>
        </p:nvSpPr>
        <p:spPr>
          <a:xfrm flipH="1" flipV="1" rot="10782000">
            <a:off x="1196640" y="3428640"/>
            <a:ext cx="1433880" cy="713880"/>
          </a:xfrm>
          <a:custGeom>
            <a:avLst/>
            <a:gdLst>
              <a:gd name="textAreaLeft" fmla="*/ 1800 w 1433880"/>
              <a:gd name="textAreaRight" fmla="*/ 1439280 w 1433880"/>
              <a:gd name="textAreaTop" fmla="*/ 1800 h 713880"/>
              <a:gd name="textAreaBottom" fmla="*/ 719280 h 71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5" name="Google Shape;79;p 2" descr=""/>
          <p:cNvPicPr/>
          <p:nvPr/>
        </p:nvPicPr>
        <p:blipFill>
          <a:blip r:embed="rId1"/>
          <a:srcRect l="0" t="4244" r="0" b="4252"/>
          <a:stretch/>
        </p:blipFill>
        <p:spPr>
          <a:xfrm>
            <a:off x="6544440" y="2556000"/>
            <a:ext cx="2162520" cy="1978560"/>
          </a:xfrm>
          <a:prstGeom prst="rect">
            <a:avLst/>
          </a:prstGeom>
          <a:ln w="0">
            <a:noFill/>
          </a:ln>
          <a:effectLst>
            <a:outerShdw algn="bl" dir="2758544" dist="104638" rotWithShape="0">
              <a:srgbClr val="1a2b6b"/>
            </a:outerShdw>
          </a:effectLst>
        </p:spPr>
      </p:pic>
      <p:sp>
        <p:nvSpPr>
          <p:cNvPr id="266" name="PlaceHolder 7"/>
          <p:cNvSpPr/>
          <p:nvPr/>
        </p:nvSpPr>
        <p:spPr>
          <a:xfrm>
            <a:off x="648000" y="180000"/>
            <a:ext cx="7629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  <a:ea typeface="DejaVu Sans"/>
              </a:rPr>
              <a:t>The Genie is out of the bottle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756000" y="720000"/>
            <a:ext cx="3142080" cy="4422240"/>
          </a:xfrm>
          <a:prstGeom prst="rect">
            <a:avLst/>
          </a:prstGeom>
          <a:ln w="0">
            <a:noFill/>
          </a:ln>
        </p:spPr>
      </p:pic>
      <p:sp>
        <p:nvSpPr>
          <p:cNvPr id="268" name="Google Shape;91;p 3"/>
          <p:cNvSpPr/>
          <p:nvPr/>
        </p:nvSpPr>
        <p:spPr>
          <a:xfrm>
            <a:off x="3744360" y="1118880"/>
            <a:ext cx="5218560" cy="30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400" spc="-1" strike="noStrike">
                <a:solidFill>
                  <a:srgbClr val="1a2b6b"/>
                </a:solidFill>
                <a:latin typeface="Montserrat"/>
                <a:ea typeface="Montserrat"/>
              </a:rPr>
              <a:t>Any Web3 Wishes?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Would you like to learn more about Smart Contracts?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Would you like to learn more about Chainlink?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300" spc="-1" strike="noStrike">
                <a:solidFill>
                  <a:srgbClr val="1a2b6b"/>
                </a:solidFill>
                <a:latin typeface="Montserrat"/>
                <a:ea typeface="Montserrat"/>
              </a:rPr>
              <a:t>Would you like to learn more about Crypto?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algn="l" pos="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45720" y="180000"/>
            <a:ext cx="7872840" cy="45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86560" y="210960"/>
            <a:ext cx="402948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8248f"/>
                </a:solidFill>
                <a:latin typeface="Calibri"/>
              </a:rPr>
              <a:t>What is Blockchain?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79640" y="1714320"/>
            <a:ext cx="8816760" cy="138996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1800000" y="3973320"/>
            <a:ext cx="5576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https://chain.link/education-hub/blockchain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839160" y="92880"/>
            <a:ext cx="7381080" cy="445428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1140840" y="4621680"/>
            <a:ext cx="68814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</a:t>
            </a:r>
            <a:r>
              <a:rPr b="0" lang="en-AU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https://link.springer.com/article/10.1007/s11036-020-01649-6/figures/1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176480" y="9000"/>
            <a:ext cx="68644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13048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2022-04-02T00:25:18Z</dcterms:created>
  <dc:creator/>
  <dc:description/>
  <dc:language>en-AU</dc:language>
  <cp:lastModifiedBy/>
  <dcterms:modified xsi:type="dcterms:W3CDTF">2023-09-25T14:17:32Z</dcterms:modified>
  <cp:revision>163</cp:revision>
  <dc:subject/>
  <dc:title>Solana Bootcamp 2022: Day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PresentationFormat">
    <vt:lpwstr>On-screen Show (4:3)</vt:lpwstr>
  </property>
</Properties>
</file>